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58" r:id="rId4"/>
    <p:sldId id="275" r:id="rId5"/>
    <p:sldId id="265" r:id="rId6"/>
    <p:sldId id="257" r:id="rId7"/>
    <p:sldId id="259" r:id="rId8"/>
    <p:sldId id="276" r:id="rId9"/>
    <p:sldId id="277" r:id="rId10"/>
    <p:sldId id="266" r:id="rId11"/>
    <p:sldId id="260" r:id="rId12"/>
    <p:sldId id="261" r:id="rId13"/>
    <p:sldId id="278" r:id="rId14"/>
    <p:sldId id="279" r:id="rId15"/>
    <p:sldId id="267" r:id="rId16"/>
    <p:sldId id="262" r:id="rId17"/>
    <p:sldId id="284" r:id="rId18"/>
    <p:sldId id="268" r:id="rId19"/>
    <p:sldId id="263" r:id="rId20"/>
    <p:sldId id="280" r:id="rId21"/>
    <p:sldId id="269" r:id="rId22"/>
    <p:sldId id="273" r:id="rId23"/>
    <p:sldId id="281" r:id="rId24"/>
    <p:sldId id="270" r:id="rId25"/>
    <p:sldId id="271" r:id="rId26"/>
    <p:sldId id="272" r:id="rId27"/>
    <p:sldId id="282" r:id="rId28"/>
    <p:sldId id="285" r:id="rId29"/>
    <p:sldId id="286" r:id="rId30"/>
    <p:sldId id="274"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39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446A24E-7F7F-4AD4-A511-0FD53CA4BDF6}" type="datetimeFigureOut">
              <a:rPr lang="en-US" smtClean="0"/>
              <a:pPr/>
              <a:t>10/08/2020</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440D6824-8D28-4D54-984A-5B932506443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446A24E-7F7F-4AD4-A511-0FD53CA4BDF6}" type="datetimeFigureOut">
              <a:rPr lang="en-US" smtClean="0"/>
              <a:pPr/>
              <a:t>10/08/2020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40D6824-8D28-4D54-984A-5B93250644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B446A24E-7F7F-4AD4-A511-0FD53CA4BDF6}" type="datetimeFigureOut">
              <a:rPr lang="en-US" smtClean="0"/>
              <a:pPr/>
              <a:t>10/08/2020</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440D6824-8D28-4D54-984A-5B93250644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446A24E-7F7F-4AD4-A511-0FD53CA4BDF6}" type="datetimeFigureOut">
              <a:rPr lang="en-US" smtClean="0"/>
              <a:pPr/>
              <a:t>10/08/2020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40D6824-8D28-4D54-984A-5B93250644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446A24E-7F7F-4AD4-A511-0FD53CA4BDF6}" type="datetimeFigureOut">
              <a:rPr lang="en-US" smtClean="0"/>
              <a:pPr/>
              <a:t>10/08/2020</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440D6824-8D28-4D54-984A-5B932506443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446A24E-7F7F-4AD4-A511-0FD53CA4BDF6}" type="datetimeFigureOut">
              <a:rPr lang="en-US" smtClean="0"/>
              <a:pPr/>
              <a:t>10/08/2020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440D6824-8D28-4D54-984A-5B93250644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446A24E-7F7F-4AD4-A511-0FD53CA4BDF6}" type="datetimeFigureOut">
              <a:rPr lang="en-US" smtClean="0"/>
              <a:pPr/>
              <a:t>10/08/2020</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440D6824-8D28-4D54-984A-5B93250644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446A24E-7F7F-4AD4-A511-0FD53CA4BDF6}" type="datetimeFigureOut">
              <a:rPr lang="en-US" smtClean="0"/>
              <a:pPr/>
              <a:t>10/08/2020</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440D6824-8D28-4D54-984A-5B93250644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B446A24E-7F7F-4AD4-A511-0FD53CA4BDF6}" type="datetimeFigureOut">
              <a:rPr lang="en-US" smtClean="0"/>
              <a:pPr/>
              <a:t>10/08/2020</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440D6824-8D28-4D54-984A-5B93250644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446A24E-7F7F-4AD4-A511-0FD53CA4BDF6}" type="datetimeFigureOut">
              <a:rPr lang="en-US" smtClean="0"/>
              <a:pPr/>
              <a:t>10/08/2020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440D6824-8D28-4D54-984A-5B93250644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B446A24E-7F7F-4AD4-A511-0FD53CA4BDF6}" type="datetimeFigureOut">
              <a:rPr lang="en-US" smtClean="0"/>
              <a:pPr/>
              <a:t>10/08/2020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440D6824-8D28-4D54-984A-5B9325064434}" type="slidenum">
              <a:rPr lang="en-US" smtClean="0"/>
              <a:pPr/>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446A24E-7F7F-4AD4-A511-0FD53CA4BDF6}" type="datetimeFigureOut">
              <a:rPr lang="en-US" smtClean="0"/>
              <a:pPr/>
              <a:t>10/08/2020</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40D6824-8D28-4D54-984A-5B932506443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548532" cy="2895600"/>
          </a:xfrm>
        </p:spPr>
        <p:txBody>
          <a:bodyPr/>
          <a:lstStyle/>
          <a:p>
            <a:r>
              <a:rPr lang="en-US" dirty="0" smtClean="0"/>
              <a:t>Curriculum &amp; knowledge</a:t>
            </a:r>
            <a:br>
              <a:rPr lang="en-US" dirty="0" smtClean="0"/>
            </a:br>
            <a:r>
              <a:rPr lang="hi-IN" dirty="0" smtClean="0"/>
              <a:t>पाठ्यक्रम और ज्ञान</a:t>
            </a:r>
            <a:r>
              <a:rPr lang="en-US" dirty="0" smtClean="0"/>
              <a:t/>
            </a:r>
            <a:br>
              <a:rPr lang="en-US" dirty="0" smtClean="0"/>
            </a:br>
            <a:r>
              <a:rPr lang="en-US" dirty="0" smtClean="0"/>
              <a:t> </a:t>
            </a:r>
            <a:endParaRPr lang="en-US" dirty="0"/>
          </a:p>
        </p:txBody>
      </p:sp>
      <p:sp>
        <p:nvSpPr>
          <p:cNvPr id="3" name="Subtitle 2"/>
          <p:cNvSpPr>
            <a:spLocks noGrp="1"/>
          </p:cNvSpPr>
          <p:nvPr>
            <p:ph type="subTitle" idx="1"/>
          </p:nvPr>
        </p:nvSpPr>
        <p:spPr>
          <a:xfrm>
            <a:off x="2667000" y="3539864"/>
            <a:ext cx="6477000" cy="1794136"/>
          </a:xfrm>
        </p:spPr>
        <p:txBody>
          <a:bodyPr>
            <a:noAutofit/>
          </a:bodyPr>
          <a:lstStyle/>
          <a:p>
            <a:r>
              <a:rPr lang="en-US" sz="4000" dirty="0" smtClean="0"/>
              <a:t>Topic - Value make people life worthwhile</a:t>
            </a:r>
            <a:r>
              <a:rPr lang="hi-IN" sz="4000" dirty="0" smtClean="0"/>
              <a:t> </a:t>
            </a:r>
            <a:endParaRPr lang="en-US" sz="4000" dirty="0" smtClean="0"/>
          </a:p>
          <a:p>
            <a:r>
              <a:rPr lang="hi-IN" sz="4000" dirty="0" smtClean="0"/>
              <a:t>मूल्य लोगों के जीवन को सार्थक बनाते हैं </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2"/>
          <a:srcRect l="52632" t="16436" r="4210" b="46119"/>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Value </a:t>
            </a:r>
            <a:endParaRPr lang="en-US" dirty="0"/>
          </a:p>
        </p:txBody>
      </p:sp>
      <p:sp>
        <p:nvSpPr>
          <p:cNvPr id="3" name="Content Placeholder 2"/>
          <p:cNvSpPr>
            <a:spLocks noGrp="1"/>
          </p:cNvSpPr>
          <p:nvPr>
            <p:ph idx="1"/>
          </p:nvPr>
        </p:nvSpPr>
        <p:spPr/>
        <p:txBody>
          <a:bodyPr/>
          <a:lstStyle/>
          <a:p>
            <a:pPr fontAlgn="base"/>
            <a:r>
              <a:rPr lang="en-US" dirty="0" smtClean="0"/>
              <a:t> Values are not feelings, but they are concepts.</a:t>
            </a:r>
          </a:p>
          <a:p>
            <a:pPr fontAlgn="base"/>
            <a:r>
              <a:rPr lang="en-US" dirty="0" smtClean="0"/>
              <a:t>Values are express feelings but they are more than feelings.</a:t>
            </a:r>
          </a:p>
          <a:p>
            <a:pPr fontAlgn="base"/>
            <a:r>
              <a:rPr lang="en-US" dirty="0" smtClean="0"/>
              <a:t> Values exist in the mind, and, are independent of Public affirmation.</a:t>
            </a:r>
          </a:p>
          <a:p>
            <a:pPr fontAlgn="base"/>
            <a:r>
              <a:rPr lang="en-US" dirty="0" smtClean="0"/>
              <a:t>Values are the very essence of human life.</a:t>
            </a:r>
          </a:p>
          <a:p>
            <a:pPr fontAlgn="base"/>
            <a:r>
              <a:rPr lang="en-US" dirty="0" smtClean="0"/>
              <a:t>Values are that in which people are interested.</a:t>
            </a:r>
          </a:p>
          <a:p>
            <a:pPr fontAlgn="base"/>
            <a:r>
              <a:rPr lang="en-US" dirty="0" smtClean="0"/>
              <a:t> Values are the things of worship.</a:t>
            </a:r>
          </a:p>
          <a:p>
            <a:pPr fontAlgn="base"/>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lstStyle/>
          <a:p>
            <a:pPr fontAlgn="base"/>
            <a:r>
              <a:rPr lang="en-US" dirty="0" smtClean="0"/>
              <a:t>Value is the product of feeling, set and action.</a:t>
            </a:r>
          </a:p>
          <a:p>
            <a:pPr fontAlgn="base"/>
            <a:r>
              <a:rPr lang="en-US" dirty="0" smtClean="0"/>
              <a:t> Values are the product of human spirit and not of intellect.</a:t>
            </a:r>
          </a:p>
          <a:p>
            <a:pPr fontAlgn="base"/>
            <a:r>
              <a:rPr lang="en-US" dirty="0" smtClean="0"/>
              <a:t> Values never change. It is only the perceptions of these that undergo changes as a result of ever-evolving human consciousness.</a:t>
            </a:r>
          </a:p>
          <a:p>
            <a:pPr fontAlgn="base"/>
            <a:r>
              <a:rPr lang="en-US" dirty="0" smtClean="0"/>
              <a:t> Values act as forceful tools for the cultivation of social good.</a:t>
            </a:r>
          </a:p>
          <a:p>
            <a:pPr fontAlgn="base"/>
            <a:r>
              <a:rPr lang="en-US" dirty="0" smtClean="0"/>
              <a:t> Values are caught through literature.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मूल्य की प्रकृति</a:t>
            </a:r>
            <a:endParaRPr lang="en-US" dirty="0"/>
          </a:p>
        </p:txBody>
      </p:sp>
      <p:sp>
        <p:nvSpPr>
          <p:cNvPr id="3" name="Content Placeholder 2"/>
          <p:cNvSpPr>
            <a:spLocks noGrp="1"/>
          </p:cNvSpPr>
          <p:nvPr>
            <p:ph idx="1"/>
          </p:nvPr>
        </p:nvSpPr>
        <p:spPr/>
        <p:txBody>
          <a:bodyPr>
            <a:normAutofit fontScale="92500" lnSpcReduction="20000"/>
          </a:bodyPr>
          <a:lstStyle/>
          <a:p>
            <a:r>
              <a:rPr lang="hi-IN" dirty="0" smtClean="0"/>
              <a:t>मूल्य भावनाएं नहीं हैं, बल्कि वे अवधारणाएं हैं।</a:t>
            </a:r>
            <a:endParaRPr lang="en-US" dirty="0" smtClean="0"/>
          </a:p>
          <a:p>
            <a:endParaRPr lang="en-US" dirty="0" smtClean="0"/>
          </a:p>
          <a:p>
            <a:r>
              <a:rPr lang="hi-IN" dirty="0" smtClean="0"/>
              <a:t>मूल्य अभिव्यक्तियाँ हैं, लेकिन वे भावनाओं से अधिक हैं।</a:t>
            </a:r>
            <a:endParaRPr lang="en-US" dirty="0" smtClean="0"/>
          </a:p>
          <a:p>
            <a:endParaRPr lang="en-US" dirty="0" smtClean="0"/>
          </a:p>
          <a:p>
            <a:r>
              <a:rPr lang="en-US" dirty="0" smtClean="0"/>
              <a:t> </a:t>
            </a:r>
            <a:r>
              <a:rPr lang="hi-IN" dirty="0" smtClean="0"/>
              <a:t>मूल्य मन में मौजूद हैं, और, सार्वजनिक प्रतिज्ञान से स्वतंत्र हैं।</a:t>
            </a:r>
            <a:endParaRPr lang="en-US" dirty="0" smtClean="0"/>
          </a:p>
          <a:p>
            <a:endParaRPr lang="en-US" dirty="0" smtClean="0"/>
          </a:p>
          <a:p>
            <a:r>
              <a:rPr lang="hi-IN" dirty="0" smtClean="0"/>
              <a:t>मूल्य मानव जीवन का बहुत सार हैं।</a:t>
            </a:r>
            <a:endParaRPr lang="en-US" dirty="0" smtClean="0"/>
          </a:p>
          <a:p>
            <a:endParaRPr lang="en-US" dirty="0" smtClean="0"/>
          </a:p>
          <a:p>
            <a:r>
              <a:rPr lang="hi-IN" dirty="0" smtClean="0"/>
              <a:t> मूल्य वे हैं जिनमें लोग रुचि रखते हैं। </a:t>
            </a:r>
            <a:endParaRPr lang="en-US" dirty="0" smtClean="0"/>
          </a:p>
          <a:p>
            <a:pPr>
              <a:buNone/>
            </a:pPr>
            <a:r>
              <a:rPr lang="hi-IN" dirty="0" smtClean="0"/>
              <a:t> </a:t>
            </a:r>
            <a:endParaRPr lang="en-US" dirty="0" smtClean="0"/>
          </a:p>
          <a:p>
            <a:r>
              <a:rPr lang="hi-IN" dirty="0" smtClean="0"/>
              <a:t> मूल्य पूजा की चीजें हैं।</a:t>
            </a:r>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hi-IN" dirty="0" smtClean="0"/>
              <a:t>मूल्य भावना और क्रिया का उत्पाद है।  </a:t>
            </a:r>
            <a:endParaRPr lang="en-US" dirty="0" smtClean="0"/>
          </a:p>
          <a:p>
            <a:r>
              <a:rPr lang="hi-IN" dirty="0" smtClean="0"/>
              <a:t>मूल्य मानवीय भावना के उत्पाद हैं, बुद्धि के नहीं। </a:t>
            </a:r>
            <a:endParaRPr lang="en-US" dirty="0" smtClean="0"/>
          </a:p>
          <a:p>
            <a:r>
              <a:rPr lang="hi-IN" dirty="0" smtClean="0"/>
              <a:t>मूल्य</a:t>
            </a:r>
            <a:r>
              <a:rPr lang="en-US" dirty="0" smtClean="0"/>
              <a:t> </a:t>
            </a:r>
            <a:r>
              <a:rPr lang="hi-IN" dirty="0" smtClean="0"/>
              <a:t>कभी नहीं बदलते।</a:t>
            </a:r>
            <a:endParaRPr lang="en-US" dirty="0" smtClean="0"/>
          </a:p>
          <a:p>
            <a:r>
              <a:rPr lang="hi-IN" dirty="0" smtClean="0"/>
              <a:t> यह केवल</a:t>
            </a:r>
            <a:r>
              <a:rPr lang="en-US" dirty="0" smtClean="0"/>
              <a:t> </a:t>
            </a:r>
            <a:r>
              <a:rPr lang="hi-IN" dirty="0" smtClean="0"/>
              <a:t>विकसित मानव चेतना के परिणामस्वरूप परिवर्तित होते है।  </a:t>
            </a:r>
            <a:endParaRPr lang="en-US" dirty="0" smtClean="0"/>
          </a:p>
          <a:p>
            <a:r>
              <a:rPr lang="hi-IN" dirty="0" smtClean="0"/>
              <a:t>मूल्य सामाजिक अच्छाई की खेती के लिए शक्तिशाली उपकरण के रूप में कार्य करते हैं। </a:t>
            </a:r>
            <a:endParaRPr lang="en-US" dirty="0" smtClean="0"/>
          </a:p>
          <a:p>
            <a:r>
              <a:rPr lang="hi-IN" dirty="0" smtClean="0"/>
              <a:t> साहित्य के माध्यम से मूल्य</a:t>
            </a:r>
            <a:r>
              <a:rPr lang="en-US" dirty="0" smtClean="0"/>
              <a:t> </a:t>
            </a:r>
            <a:r>
              <a:rPr lang="hi-IN" dirty="0" smtClean="0"/>
              <a:t>को समझा जा सकता है ।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l="56842" t="10819" r="4211" b="49864"/>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solidFill>
                  <a:srgbClr val="FF0000"/>
                </a:solidFill>
              </a:rPr>
              <a:t>morality</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Morality</a:t>
            </a:r>
            <a:endParaRPr lang="en-US" dirty="0"/>
          </a:p>
        </p:txBody>
      </p:sp>
      <p:sp>
        <p:nvSpPr>
          <p:cNvPr id="3" name="Content Placeholder 2"/>
          <p:cNvSpPr>
            <a:spLocks noGrp="1"/>
          </p:cNvSpPr>
          <p:nvPr>
            <p:ph idx="1"/>
          </p:nvPr>
        </p:nvSpPr>
        <p:spPr/>
        <p:txBody>
          <a:bodyPr/>
          <a:lstStyle/>
          <a:p>
            <a:r>
              <a:rPr lang="en-US" dirty="0" smtClean="0"/>
              <a:t>Morality has to do with the way we live our lives.</a:t>
            </a:r>
          </a:p>
          <a:p>
            <a:r>
              <a:rPr lang="en-US" dirty="0" smtClean="0"/>
              <a:t>Morality helps us to judge between right &amp; wrong.</a:t>
            </a:r>
          </a:p>
          <a:p>
            <a:r>
              <a:rPr lang="en-US" dirty="0" smtClean="0"/>
              <a:t>Morality helps us to decide what to say &amp; what to do in a particular situation</a:t>
            </a:r>
          </a:p>
          <a:p>
            <a:r>
              <a:rPr lang="en-US" dirty="0" smtClean="0"/>
              <a:t>Inculcate the ability to take moral decisions</a:t>
            </a:r>
          </a:p>
          <a:p>
            <a:r>
              <a:rPr lang="en-US" dirty="0" smtClean="0"/>
              <a:t>Depends upon point of view &amp; perspective to see things.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नैतिकता</a:t>
            </a:r>
            <a:endParaRPr lang="en-US" dirty="0"/>
          </a:p>
        </p:txBody>
      </p:sp>
      <p:sp>
        <p:nvSpPr>
          <p:cNvPr id="3" name="Content Placeholder 2"/>
          <p:cNvSpPr>
            <a:spLocks noGrp="1"/>
          </p:cNvSpPr>
          <p:nvPr>
            <p:ph idx="1"/>
          </p:nvPr>
        </p:nvSpPr>
        <p:spPr/>
        <p:txBody>
          <a:bodyPr/>
          <a:lstStyle/>
          <a:p>
            <a:r>
              <a:rPr lang="hi-IN" dirty="0" smtClean="0"/>
              <a:t>हमारे जीवन जीने के तरीके के साथ नैतिकता का संबंध है। </a:t>
            </a:r>
            <a:endParaRPr lang="en-US" dirty="0" smtClean="0"/>
          </a:p>
          <a:p>
            <a:r>
              <a:rPr lang="hi-IN" dirty="0" smtClean="0"/>
              <a:t>नैतिकता हमें सही और गलत के बीच न्याय करने में मदद करती है। </a:t>
            </a:r>
            <a:endParaRPr lang="en-US" dirty="0" smtClean="0"/>
          </a:p>
          <a:p>
            <a:r>
              <a:rPr lang="hi-IN" dirty="0" smtClean="0"/>
              <a:t>नैतिकता हमें यह तय करने में मदद करती है कि किसी विशेष स्थिति में क्या कहना है और क्या करना है । </a:t>
            </a:r>
            <a:endParaRPr lang="en-US" dirty="0" smtClean="0"/>
          </a:p>
          <a:p>
            <a:r>
              <a:rPr lang="hi-IN" dirty="0" smtClean="0"/>
              <a:t>नैतिकता </a:t>
            </a:r>
            <a:r>
              <a:rPr lang="en-US" dirty="0" smtClean="0"/>
              <a:t>,</a:t>
            </a:r>
            <a:r>
              <a:rPr lang="hi-IN" dirty="0" smtClean="0"/>
              <a:t>निर्णय लेने की क्षमता बढाती है । </a:t>
            </a:r>
            <a:endParaRPr lang="en-US" dirty="0" smtClean="0"/>
          </a:p>
          <a:p>
            <a:r>
              <a:rPr lang="hi-IN" dirty="0" smtClean="0"/>
              <a:t>नैतिकता </a:t>
            </a:r>
            <a:r>
              <a:rPr lang="en-US" dirty="0" smtClean="0"/>
              <a:t>, </a:t>
            </a:r>
            <a:r>
              <a:rPr lang="hi-IN" dirty="0" smtClean="0"/>
              <a:t>चीजों को देखने के दृष्टिकोण और दृष्टिकोण पर निर्भर करना सिखाती है।</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a:blip r:embed="rId2"/>
          <a:srcRect l="53684" t="12691" r="4211" b="36758"/>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value?</a:t>
            </a:r>
            <a:br>
              <a:rPr lang="en-US" dirty="0" smtClean="0"/>
            </a:br>
            <a:endParaRPr lang="en-US" dirty="0"/>
          </a:p>
        </p:txBody>
      </p:sp>
      <p:sp>
        <p:nvSpPr>
          <p:cNvPr id="3" name="Content Placeholder 2"/>
          <p:cNvSpPr>
            <a:spLocks noGrp="1"/>
          </p:cNvSpPr>
          <p:nvPr>
            <p:ph idx="1"/>
          </p:nvPr>
        </p:nvSpPr>
        <p:spPr/>
        <p:txBody>
          <a:bodyPr/>
          <a:lstStyle/>
          <a:p>
            <a:r>
              <a:rPr lang="en-US" dirty="0" smtClean="0"/>
              <a:t>Generally, value has been taken to mean moral ideas, general conceptions or orientations towards the world or sometimes simply interests, attitudes, preferences, needs, sentiments and dispositions.</a:t>
            </a:r>
          </a:p>
          <a:p>
            <a:r>
              <a:rPr lang="en-US" b="1" dirty="0" smtClean="0"/>
              <a:t>Values defined in Organizational Behavior as the collective conceptions of what is considered good, desirable, and proper or bad, undesirable, and improper in a culture.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srcRect l="54737" t="16079" r="5263" b="35685"/>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i-IN" dirty="0" smtClean="0"/>
              <a:t/>
            </a:r>
            <a:br>
              <a:rPr lang="hi-IN" dirty="0" smtClean="0"/>
            </a:br>
            <a:r>
              <a:rPr lang="hi-IN" b="0" dirty="0" smtClean="0"/>
              <a:t>मूल्य क्या है?</a:t>
            </a:r>
            <a:endParaRPr lang="en-US" dirty="0"/>
          </a:p>
        </p:txBody>
      </p:sp>
      <p:sp>
        <p:nvSpPr>
          <p:cNvPr id="3" name="Content Placeholder 2"/>
          <p:cNvSpPr>
            <a:spLocks noGrp="1"/>
          </p:cNvSpPr>
          <p:nvPr>
            <p:ph idx="1"/>
          </p:nvPr>
        </p:nvSpPr>
        <p:spPr/>
        <p:txBody>
          <a:bodyPr/>
          <a:lstStyle/>
          <a:p>
            <a:r>
              <a:rPr lang="hi-IN" dirty="0" smtClean="0"/>
              <a:t>आम तौर पर, मूल्य का अर्थ नैतिक विचारों, सामान्य धारणाओं या दुनिया के प्रति झुकाव या कभी-कभी केवल रुचियों, दृष्टिकोण, वरीयताओं, आवश्यकताओं, भावनाओं और प्रस्तावों के लिए लिया जाता है।</a:t>
            </a:r>
            <a:endParaRPr lang="en-US" dirty="0" smtClean="0"/>
          </a:p>
          <a:p>
            <a:r>
              <a:rPr lang="hi-IN" dirty="0" smtClean="0"/>
              <a:t>संगठनात्मक व्यवहार में परिभाषित मूल्यों को एक संस्कृति में अच्छा, वांछनीय और उचित या बुरा, अवांछनीय और अनुचित माना जाता है ।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is important?</a:t>
            </a:r>
            <a:endParaRPr lang="en-US" dirty="0"/>
          </a:p>
        </p:txBody>
      </p:sp>
      <p:sp>
        <p:nvSpPr>
          <p:cNvPr id="3" name="Content Placeholder 2"/>
          <p:cNvSpPr>
            <a:spLocks noGrp="1"/>
          </p:cNvSpPr>
          <p:nvPr>
            <p:ph idx="1"/>
          </p:nvPr>
        </p:nvSpPr>
        <p:spPr/>
        <p:txBody>
          <a:bodyPr/>
          <a:lstStyle/>
          <a:p>
            <a:r>
              <a:rPr lang="en-US" dirty="0" smtClean="0"/>
              <a:t>Values are the enduring beliefs that a specific mode of conduct or end-state of existence is personally or socially preferable.</a:t>
            </a:r>
          </a:p>
          <a:p>
            <a:pPr>
              <a:buNone/>
            </a:pPr>
            <a:r>
              <a:rPr lang="en-US" dirty="0" smtClean="0"/>
              <a:t> These are more difficult to change or alter.</a:t>
            </a:r>
          </a:p>
          <a:p>
            <a:pPr>
              <a:buNone/>
            </a:pPr>
            <a:r>
              <a:rPr lang="en-US" dirty="0" smtClean="0"/>
              <a:t> Values are general principles to regulate our day-to-day behavior. They not only give direction to our behavior but are also ideals and objectives in themselves.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Our values are the basis of our judgments about what is desirable, beautiful, proper, correct, important, worthwhile and good as well as what is undesirable, ugly, incorrect, improper and bad.</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यह महत्वपूर्ण क्यों है?</a:t>
            </a:r>
            <a:endParaRPr lang="en-US" dirty="0"/>
          </a:p>
        </p:txBody>
      </p:sp>
      <p:sp>
        <p:nvSpPr>
          <p:cNvPr id="3" name="Content Placeholder 2"/>
          <p:cNvSpPr>
            <a:spLocks noGrp="1"/>
          </p:cNvSpPr>
          <p:nvPr>
            <p:ph idx="1"/>
          </p:nvPr>
        </p:nvSpPr>
        <p:spPr/>
        <p:txBody>
          <a:bodyPr>
            <a:normAutofit lnSpcReduction="10000"/>
          </a:bodyPr>
          <a:lstStyle/>
          <a:p>
            <a:r>
              <a:rPr lang="hi-IN" dirty="0" smtClean="0"/>
              <a:t>मूल्य स्थायी मान्यताएं हैं जो एक विशिष्ट प्रकार के आचरण या अस्तित्व की अंतिम स्थिति व्यक्तिगत या सामाजिक रूप से बेहतर हैं।  इन्हें बदलना अधिक कठिन होता है। </a:t>
            </a:r>
            <a:endParaRPr lang="en-US" dirty="0" smtClean="0"/>
          </a:p>
          <a:p>
            <a:r>
              <a:rPr lang="hi-IN" dirty="0" smtClean="0"/>
              <a:t>  मूल्य हमारे दैनिक व्यवहार को विनियमित करने के लिए सामान्य सिद्धांत हैं। वे न केवल हमारे व्यवहार को दिशा देते हैं, बल्कि स्वयं में आदर्श और उद्देश्य भी हैं।</a:t>
            </a:r>
            <a:endParaRPr lang="en-US" dirty="0" smtClean="0"/>
          </a:p>
          <a:p>
            <a:r>
              <a:rPr lang="hi-IN" dirty="0" smtClean="0"/>
              <a:t>हमारे मूल्य वांछनीय, सुंदर, उचित, सही, महत्वपूर्ण, सार्थक और अच्छे के साथ-साथ अवांछनीय, बदसूरत, गलत, अनुचित और बुरे क्या हैं के बारे में हमारे निर्णयों का आधार हैं।</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7239000" cy="1828800"/>
          </a:xfrm>
        </p:spPr>
        <p:txBody>
          <a:bodyPr>
            <a:normAutofit fontScale="90000"/>
          </a:bodyPr>
          <a:lstStyle/>
          <a:p>
            <a:r>
              <a:rPr lang="en-US" dirty="0" smtClean="0"/>
              <a:t>How </a:t>
            </a:r>
            <a:r>
              <a:rPr lang="en-US" sz="4000" dirty="0" smtClean="0"/>
              <a:t>value make people life worthwhile</a:t>
            </a:r>
            <a:br>
              <a:rPr lang="en-US" sz="4000" dirty="0" smtClean="0"/>
            </a:br>
            <a:r>
              <a:rPr lang="en-US" sz="4000" dirty="0" smtClean="0"/>
              <a:t/>
            </a:r>
            <a:br>
              <a:rPr lang="en-US" sz="4000" dirty="0" smtClean="0"/>
            </a:br>
            <a:endParaRPr lang="en-US" dirty="0"/>
          </a:p>
        </p:txBody>
      </p:sp>
      <p:sp>
        <p:nvSpPr>
          <p:cNvPr id="3" name="Content Placeholder 2"/>
          <p:cNvSpPr>
            <a:spLocks noGrp="1"/>
          </p:cNvSpPr>
          <p:nvPr>
            <p:ph idx="1"/>
          </p:nvPr>
        </p:nvSpPr>
        <p:spPr>
          <a:xfrm>
            <a:off x="457200" y="1981200"/>
            <a:ext cx="7239000" cy="4474536"/>
          </a:xfrm>
        </p:spPr>
        <p:txBody>
          <a:bodyPr>
            <a:normAutofit/>
          </a:bodyPr>
          <a:lstStyle/>
          <a:p>
            <a:r>
              <a:rPr lang="en-US" dirty="0" smtClean="0"/>
              <a:t>Value is the foundation for understanding the level of </a:t>
            </a:r>
            <a:r>
              <a:rPr lang="en-US" dirty="0" smtClean="0">
                <a:solidFill>
                  <a:srgbClr val="FF0000"/>
                </a:solidFill>
              </a:rPr>
              <a:t>motivation</a:t>
            </a:r>
            <a:r>
              <a:rPr lang="en-US" dirty="0" smtClean="0"/>
              <a:t>&amp; motivates us for a specific goal to make our living worthwhile.</a:t>
            </a:r>
          </a:p>
          <a:p>
            <a:r>
              <a:rPr lang="en-US" dirty="0" smtClean="0"/>
              <a:t>It influences our </a:t>
            </a:r>
            <a:r>
              <a:rPr lang="en-US" dirty="0" smtClean="0">
                <a:solidFill>
                  <a:srgbClr val="FF0000"/>
                </a:solidFill>
              </a:rPr>
              <a:t>perception.</a:t>
            </a:r>
          </a:p>
          <a:p>
            <a:r>
              <a:rPr lang="en-US" dirty="0" smtClean="0"/>
              <a:t>Value helps to understand what ought </a:t>
            </a:r>
            <a:r>
              <a:rPr lang="en-US" dirty="0" smtClean="0">
                <a:solidFill>
                  <a:srgbClr val="FF0000"/>
                </a:solidFill>
              </a:rPr>
              <a:t>to be </a:t>
            </a:r>
            <a:r>
              <a:rPr lang="en-US" dirty="0" smtClean="0"/>
              <a:t>or what ought </a:t>
            </a:r>
            <a:r>
              <a:rPr lang="en-US" dirty="0" smtClean="0">
                <a:solidFill>
                  <a:srgbClr val="FF0000"/>
                </a:solidFill>
              </a:rPr>
              <a:t>not to be</a:t>
            </a:r>
            <a:r>
              <a:rPr lang="en-US" dirty="0" smtClean="0"/>
              <a:t>.</a:t>
            </a:r>
          </a:p>
          <a:p>
            <a:r>
              <a:rPr lang="en-US" dirty="0" smtClean="0"/>
              <a:t>It contains interpretations of </a:t>
            </a:r>
            <a:r>
              <a:rPr lang="en-US" dirty="0" smtClean="0">
                <a:solidFill>
                  <a:srgbClr val="FF0000"/>
                </a:solidFill>
              </a:rPr>
              <a:t>right or wrong</a:t>
            </a:r>
            <a:r>
              <a:rPr lang="en-US" dirty="0" smtClean="0"/>
              <a:t>.</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lstStyle/>
          <a:p>
            <a:r>
              <a:rPr lang="en-US" dirty="0" smtClean="0"/>
              <a:t>These influence </a:t>
            </a:r>
            <a:r>
              <a:rPr lang="en-US" dirty="0" smtClean="0">
                <a:solidFill>
                  <a:srgbClr val="FF0000"/>
                </a:solidFill>
              </a:rPr>
              <a:t>attitudes</a:t>
            </a:r>
            <a:r>
              <a:rPr lang="en-US" dirty="0" smtClean="0"/>
              <a:t> and </a:t>
            </a:r>
            <a:r>
              <a:rPr lang="en-US" dirty="0" smtClean="0">
                <a:solidFill>
                  <a:srgbClr val="FF0000"/>
                </a:solidFill>
              </a:rPr>
              <a:t>behavior</a:t>
            </a:r>
            <a:r>
              <a:rPr lang="en-US" dirty="0" smtClean="0"/>
              <a:t>.</a:t>
            </a:r>
          </a:p>
          <a:p>
            <a:r>
              <a:rPr lang="en-US" dirty="0" smtClean="0"/>
              <a:t>It implies that certain behaviors on </a:t>
            </a:r>
            <a:r>
              <a:rPr lang="en-US" dirty="0" smtClean="0">
                <a:solidFill>
                  <a:srgbClr val="FF0000"/>
                </a:solidFill>
              </a:rPr>
              <a:t>outcomes</a:t>
            </a:r>
            <a:r>
              <a:rPr lang="en-US" dirty="0" smtClean="0"/>
              <a:t> are preferred over others.</a:t>
            </a:r>
          </a:p>
          <a:p>
            <a:r>
              <a:rPr lang="en-US" dirty="0" smtClean="0"/>
              <a:t>These allow the members of an organization to interact </a:t>
            </a:r>
            <a:r>
              <a:rPr lang="en-US" dirty="0" smtClean="0">
                <a:solidFill>
                  <a:srgbClr val="FF0000"/>
                </a:solidFill>
              </a:rPr>
              <a:t>harmoniously</a:t>
            </a:r>
            <a:r>
              <a:rPr lang="en-US" dirty="0" smtClean="0"/>
              <a:t>. These make it easier to reach goals that would be impossible to achieve individually.</a:t>
            </a:r>
          </a:p>
          <a:p>
            <a:r>
              <a:rPr lang="en-US" dirty="0" smtClean="0"/>
              <a:t>These are goals set for </a:t>
            </a:r>
            <a:r>
              <a:rPr lang="en-US" dirty="0" smtClean="0">
                <a:solidFill>
                  <a:srgbClr val="FF0000"/>
                </a:solidFill>
              </a:rPr>
              <a:t>achievements</a:t>
            </a:r>
            <a:r>
              <a:rPr lang="en-US" dirty="0" smtClean="0"/>
              <a:t>, and they motivate, define and color all our activities cognitive, affective add connective.</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They are the </a:t>
            </a:r>
            <a:r>
              <a:rPr lang="en-US" dirty="0" smtClean="0">
                <a:solidFill>
                  <a:srgbClr val="FF0000"/>
                </a:solidFill>
              </a:rPr>
              <a:t>guideposts </a:t>
            </a:r>
            <a:r>
              <a:rPr lang="en-US" dirty="0" smtClean="0"/>
              <a:t>of our lives, and they direct us to who we want to be.</a:t>
            </a:r>
          </a:p>
          <a:p>
            <a:r>
              <a:rPr lang="en-US" dirty="0" smtClean="0"/>
              <a:t>Values and morals can not only guide but </a:t>
            </a:r>
            <a:r>
              <a:rPr lang="en-US" dirty="0" smtClean="0">
                <a:solidFill>
                  <a:srgbClr val="FF0000"/>
                </a:solidFill>
              </a:rPr>
              <a:t>inspire and motivate </a:t>
            </a:r>
            <a:r>
              <a:rPr lang="en-US" dirty="0" smtClean="0"/>
              <a:t>a person, give energy and a zest for living and for doing something meaningful.</a:t>
            </a:r>
          </a:p>
          <a:p>
            <a:pPr>
              <a:buNone/>
            </a:pPr>
            <a:r>
              <a:rPr lang="en-US" dirty="0" smtClean="0"/>
              <a:t>  Actually, values are important to the study of </a:t>
            </a:r>
            <a:r>
              <a:rPr lang="en-US" dirty="0" smtClean="0">
                <a:solidFill>
                  <a:srgbClr val="FF0000"/>
                </a:solidFill>
              </a:rPr>
              <a:t>organizational behavior </a:t>
            </a:r>
            <a:r>
              <a:rPr lang="en-US" dirty="0" smtClean="0"/>
              <a:t>because they lay the foundation for the understanding of attitudes and motivation.</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i-IN" dirty="0" smtClean="0"/>
              <a:t>कैसे मूल्य लोगों के जीवन को सार्थक बनाते हैं</a:t>
            </a:r>
            <a:endParaRPr lang="en-US" dirty="0"/>
          </a:p>
        </p:txBody>
      </p:sp>
      <p:sp>
        <p:nvSpPr>
          <p:cNvPr id="3" name="Content Placeholder 2"/>
          <p:cNvSpPr>
            <a:spLocks noGrp="1"/>
          </p:cNvSpPr>
          <p:nvPr>
            <p:ph idx="1"/>
          </p:nvPr>
        </p:nvSpPr>
        <p:spPr/>
        <p:txBody>
          <a:bodyPr/>
          <a:lstStyle/>
          <a:p>
            <a:r>
              <a:rPr lang="hi-IN" dirty="0" smtClean="0"/>
              <a:t>मूल्य प्रेरणा के स्तर को समझने की नींव है और हमें हमारे जीवन को सार्थक बनाने के लिए एक विशिष्ट लक्ष्य के लिए प्रेरित करता है</a:t>
            </a:r>
            <a:endParaRPr lang="en-US" dirty="0" smtClean="0"/>
          </a:p>
          <a:p>
            <a:r>
              <a:rPr lang="hi-IN" dirty="0" smtClean="0"/>
              <a:t>यह हमारी धारणा को प्रभावित करता है।</a:t>
            </a:r>
            <a:endParaRPr lang="en-US" dirty="0" smtClean="0"/>
          </a:p>
          <a:p>
            <a:r>
              <a:rPr lang="hi-IN" dirty="0" smtClean="0"/>
              <a:t>मूल्य यह समझने में मदद करता है कि क्या होना चाहिए या क्या नहीं होना चाहिए।</a:t>
            </a:r>
            <a:endParaRPr lang="en-US" dirty="0" smtClean="0"/>
          </a:p>
          <a:p>
            <a:r>
              <a:rPr lang="hi-IN" dirty="0" smtClean="0"/>
              <a:t> इसमें सही या गलत की व्याख्याएँ हैं।</a:t>
            </a:r>
            <a:endParaRPr lang="en-US" dirty="0" smtClean="0"/>
          </a:p>
          <a:p>
            <a:r>
              <a:rPr lang="hi-IN" dirty="0" smtClean="0"/>
              <a:t>व्यवहार को प्रभावित करते हैं।</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hi-IN" dirty="0" smtClean="0"/>
              <a:t>ये एक संगठन के सदस्यों को सामंजस्यपूर्ण ढंग से बातचीत करने की अनुमति देते हैं।</a:t>
            </a:r>
            <a:endParaRPr lang="en-US" dirty="0" smtClean="0"/>
          </a:p>
          <a:p>
            <a:r>
              <a:rPr lang="hi-IN" dirty="0" smtClean="0"/>
              <a:t> इनसे उन लक्ष्यों तक पहुंचना आसान हो जाता है जिन्हें व्यक्तिगत रूप से हासिल करना असंभव होगा। </a:t>
            </a:r>
            <a:endParaRPr lang="en-US" dirty="0" smtClean="0"/>
          </a:p>
          <a:p>
            <a:r>
              <a:rPr lang="hi-IN" dirty="0" smtClean="0"/>
              <a:t>ये उपलब्धि के लिए निर्धारित लक्ष्य हैं, और वे हमारी सभी गतिविधियों को संज्ञानात्मक, स्नेहपूर्ण जोड़ते हैं।</a:t>
            </a:r>
            <a:endParaRPr lang="en-US" dirty="0" smtClean="0"/>
          </a:p>
          <a:p>
            <a:r>
              <a:rPr lang="hi-IN" dirty="0" smtClean="0"/>
              <a:t>वे हमारे जीवन के मार्गदर्शक हैं, और वे हमें निर्देशित करते हैं कि हम कौन बनना चाहते हैं।</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hi-IN" dirty="0" smtClean="0"/>
              <a:t>मूल्य और नैतिकता न केवल मार्गदर्शन कर सकते हैं बल्कि एक व्यक्ति को</a:t>
            </a:r>
            <a:r>
              <a:rPr lang="en-US" dirty="0" smtClean="0"/>
              <a:t> </a:t>
            </a:r>
            <a:r>
              <a:rPr lang="hi-IN" dirty="0" smtClean="0"/>
              <a:t>प्रेरित कर सकते हैं, जीवन जीने के लिए और उसे</a:t>
            </a:r>
            <a:r>
              <a:rPr lang="en-US" dirty="0" smtClean="0"/>
              <a:t> </a:t>
            </a:r>
            <a:r>
              <a:rPr lang="hi-IN" dirty="0" smtClean="0"/>
              <a:t>सार्थक करने के लिए ऊर्जा और एक उत्साह दे सकते हैं।</a:t>
            </a:r>
            <a:endParaRPr lang="en-US" dirty="0" smtClean="0"/>
          </a:p>
          <a:p>
            <a:pPr>
              <a:buNone/>
            </a:pPr>
            <a:endParaRPr lang="en-US" dirty="0" smtClean="0"/>
          </a:p>
          <a:p>
            <a:r>
              <a:rPr lang="hi-IN" dirty="0" smtClean="0"/>
              <a:t>संगठनात्मक व्यवहार के अध्ययन के लिए मूल्य महत्वपूर्ण हैं क्योंकि वे दृष्टिकोण और प्रेरणा की समझ की नींव रखते हैं।</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Synopsis</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Nature of Value &amp; morality</a:t>
            </a:r>
          </a:p>
          <a:p>
            <a:r>
              <a:rPr lang="en-US" dirty="0" smtClean="0"/>
              <a:t>What is value?</a:t>
            </a:r>
          </a:p>
          <a:p>
            <a:r>
              <a:rPr lang="en-US" dirty="0" smtClean="0"/>
              <a:t>Why it is important?</a:t>
            </a:r>
          </a:p>
          <a:p>
            <a:r>
              <a:rPr lang="en-US" dirty="0" smtClean="0"/>
              <a:t>How </a:t>
            </a:r>
            <a:r>
              <a:rPr lang="en-US" sz="2800" dirty="0" smtClean="0"/>
              <a:t>value make people life worthwhile</a:t>
            </a:r>
          </a:p>
          <a:p>
            <a:r>
              <a:rPr lang="en-US" sz="2800" dirty="0" smtClean="0"/>
              <a:t>Conclusion</a:t>
            </a:r>
          </a:p>
          <a:p>
            <a:endParaRPr lang="en-US" sz="2800"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In all the about points &amp; topic we are able to understand that values beliefs &amp; morality are important aspect of our lives, by birth till death we get affected by values </a:t>
            </a:r>
          </a:p>
          <a:p>
            <a:r>
              <a:rPr lang="en-US" dirty="0" smtClean="0"/>
              <a:t>It always shows us a light of path &amp; make us to understand what is right &amp; what is wrong, what step should be taken &amp; what step shouldn’t be.</a:t>
            </a:r>
          </a:p>
          <a:p>
            <a:r>
              <a:rPr lang="en-US" dirty="0" smtClean="0"/>
              <a:t>Ultimately value make people worthwhile .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निष्कर्ष</a:t>
            </a:r>
            <a:endParaRPr lang="en-US" dirty="0"/>
          </a:p>
        </p:txBody>
      </p:sp>
      <p:sp>
        <p:nvSpPr>
          <p:cNvPr id="3" name="Content Placeholder 2"/>
          <p:cNvSpPr>
            <a:spLocks noGrp="1"/>
          </p:cNvSpPr>
          <p:nvPr>
            <p:ph idx="1"/>
          </p:nvPr>
        </p:nvSpPr>
        <p:spPr/>
        <p:txBody>
          <a:bodyPr/>
          <a:lstStyle/>
          <a:p>
            <a:r>
              <a:rPr lang="hi-IN" smtClean="0"/>
              <a:t/>
            </a:r>
            <a:br>
              <a:rPr lang="hi-IN" smtClean="0"/>
            </a:br>
            <a:r>
              <a:rPr lang="hi-IN" smtClean="0"/>
              <a:t>सभी बिंदुओं और विषय में हम यह समझने में सक्षम हैं कि मूल्य विश्वास और नैतिकता हमारे जीवन का महत्वपूर्ण पहलू है, जन्म से मृत्यु तक हम मूल्यों से प्रभावित होते हैं यह हमेशा हमें पथ  दिखाता है और हमें यह समझने के लिए सहायता करता है कि क्या सही है और क्या गलत है, क्या कदम उठाया जाना चाहिए और क्या कदम नहीं उठाना चाहिए। अंतत: मूल्य लोगों को सार्थक बनाते हैं।</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रूप-रेखा</a:t>
            </a:r>
            <a:endParaRPr lang="en-US" dirty="0"/>
          </a:p>
        </p:txBody>
      </p:sp>
      <p:sp>
        <p:nvSpPr>
          <p:cNvPr id="3" name="Content Placeholder 2"/>
          <p:cNvSpPr>
            <a:spLocks noGrp="1"/>
          </p:cNvSpPr>
          <p:nvPr>
            <p:ph idx="1"/>
          </p:nvPr>
        </p:nvSpPr>
        <p:spPr/>
        <p:txBody>
          <a:bodyPr>
            <a:normAutofit lnSpcReduction="10000"/>
          </a:bodyPr>
          <a:lstStyle/>
          <a:p>
            <a:r>
              <a:rPr lang="hi-IN" dirty="0" smtClean="0"/>
              <a:t>परिचय </a:t>
            </a:r>
            <a:endParaRPr lang="en-US" dirty="0" smtClean="0"/>
          </a:p>
          <a:p>
            <a:endParaRPr lang="en-US" dirty="0" smtClean="0"/>
          </a:p>
          <a:p>
            <a:r>
              <a:rPr lang="hi-IN" dirty="0" smtClean="0"/>
              <a:t>मूल्य और नैतिकता की प्रकृति</a:t>
            </a:r>
            <a:endParaRPr lang="en-US" dirty="0" smtClean="0"/>
          </a:p>
          <a:p>
            <a:endParaRPr lang="en-US" dirty="0" smtClean="0"/>
          </a:p>
          <a:p>
            <a:r>
              <a:rPr lang="hi-IN" dirty="0" smtClean="0"/>
              <a:t> मूल्य क्या है?</a:t>
            </a:r>
            <a:endParaRPr lang="en-US" dirty="0" smtClean="0"/>
          </a:p>
          <a:p>
            <a:endParaRPr lang="en-US" dirty="0" smtClean="0"/>
          </a:p>
          <a:p>
            <a:r>
              <a:rPr lang="hi-IN" dirty="0" smtClean="0"/>
              <a:t> यह महत्वपूर्ण क्यों है? </a:t>
            </a:r>
            <a:endParaRPr lang="en-US" dirty="0" smtClean="0"/>
          </a:p>
          <a:p>
            <a:endParaRPr lang="en-US" dirty="0" smtClean="0"/>
          </a:p>
          <a:p>
            <a:r>
              <a:rPr lang="hi-IN" dirty="0" smtClean="0"/>
              <a:t>कैसे मूल्य लोगों के जीवन को सार्थक बनाते हैं </a:t>
            </a:r>
            <a:r>
              <a:rPr lang="en-US" dirty="0" smtClean="0"/>
              <a:t>?</a:t>
            </a:r>
          </a:p>
          <a:p>
            <a:endParaRPr lang="en-US" dirty="0" smtClean="0"/>
          </a:p>
          <a:p>
            <a:r>
              <a:rPr lang="hi-IN" dirty="0" smtClean="0"/>
              <a:t>निष्कर्ष</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srcRect l="52709" t="12500" r="4539" b="37500"/>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a:t>
            </a:r>
            <a:br>
              <a:rPr lang="en-US" dirty="0" smtClean="0"/>
            </a:br>
            <a:endParaRPr lang="en-US" dirty="0"/>
          </a:p>
        </p:txBody>
      </p:sp>
      <p:sp>
        <p:nvSpPr>
          <p:cNvPr id="3" name="Content Placeholder 2"/>
          <p:cNvSpPr>
            <a:spLocks noGrp="1"/>
          </p:cNvSpPr>
          <p:nvPr>
            <p:ph idx="1"/>
          </p:nvPr>
        </p:nvSpPr>
        <p:spPr/>
        <p:txBody>
          <a:bodyPr/>
          <a:lstStyle/>
          <a:p>
            <a:r>
              <a:rPr lang="en-US" b="1" dirty="0" smtClean="0"/>
              <a:t>Values</a:t>
            </a:r>
            <a:r>
              <a:rPr lang="en-US" dirty="0" smtClean="0"/>
              <a:t> are standards of social behavior derived from social interaction and accepted as constituent facts of social structure. They are objects that social conditions desire. These are culturally defined goals and involve “sentiments and significance.” These consist of “inspirational reference.”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lstStyle/>
          <a:p>
            <a:r>
              <a:rPr lang="en-US" dirty="0" smtClean="0"/>
              <a:t>Social values form an important part of the culture of the society. Values account for the stability of social order. They provide the general guidelines for social conduct. Values such as fundamental rights, patriotism, respect for human dignity, rationality, sacrifice, individuality, equality, democracy etc. guide our behaviour in many ways. Values are the criteria people use in assessing their daily lives; arrange their priorities and choosing between alternative course of action.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प्रस्तावना</a:t>
            </a:r>
            <a:endParaRPr lang="en-US" dirty="0"/>
          </a:p>
        </p:txBody>
      </p:sp>
      <p:sp>
        <p:nvSpPr>
          <p:cNvPr id="3" name="Content Placeholder 2"/>
          <p:cNvSpPr>
            <a:spLocks noGrp="1"/>
          </p:cNvSpPr>
          <p:nvPr>
            <p:ph idx="1"/>
          </p:nvPr>
        </p:nvSpPr>
        <p:spPr/>
        <p:txBody>
          <a:bodyPr/>
          <a:lstStyle/>
          <a:p>
            <a:r>
              <a:rPr lang="hi-IN" dirty="0" smtClean="0"/>
              <a:t>मूल्य सामाजिक व्यवहार से प्राप्त सामाजिक व्यवहार के मानक हैं और सामाजिक संरचना के घटक तथ्यों के रूप में स्वीकार किए जाते हैं। वे ऐसी वस्तुएं हैं जो सामाजिक परिस्थितियों की इच्छा करती हैं। ये सांस्कृतिक रूप से परिभाषित लक्ष्य हैं और इसमें "भावनाएँ और महत्व" शामिल हैं। ये "प्रेरणादायक संदर्भ" से मिलकर बनता है।</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7239000" cy="6074736"/>
          </a:xfrm>
        </p:spPr>
        <p:txBody>
          <a:bodyPr/>
          <a:lstStyle/>
          <a:p>
            <a:r>
              <a:rPr lang="hi-IN" dirty="0" smtClean="0"/>
              <a:t>सामाजिक मूल्य समाज की संस्कृति का एक महत्वपूर्ण हिस्सा हैं मूल्य सामाजिक व्यवस्था की स्थिरता के लिए जिम्मेदार हैं। वे सामाजिक आचरण के लिए सामान्य दिशानिर्देश प्रदान करते हैं</a:t>
            </a:r>
            <a:r>
              <a:rPr lang="en-US" dirty="0" smtClean="0"/>
              <a:t> </a:t>
            </a:r>
            <a:r>
              <a:rPr lang="hi-IN" dirty="0" smtClean="0"/>
              <a:t>मूल्य जैसे मौलिक अधिकार, देशभक्ति, मानवीय सम्मान के लिए सम्मान, तर्कसंगतता, बलिदान, व्यक्तित्व, समानता, लोकतंत्र आदि। </a:t>
            </a:r>
            <a:br>
              <a:rPr lang="hi-IN" dirty="0" smtClean="0"/>
            </a:br>
            <a:r>
              <a:rPr lang="hi-IN" dirty="0" smtClean="0"/>
              <a:t>हमारे व्यवहार को कई तरीकों से निर्देशित</a:t>
            </a:r>
            <a:r>
              <a:rPr lang="en-US" dirty="0" smtClean="0"/>
              <a:t> </a:t>
            </a:r>
            <a:r>
              <a:rPr lang="hi-IN" dirty="0" smtClean="0"/>
              <a:t>करती हैं । मूल्य वे मानदंड हैं जिनका उपयोग लोग अपने दैनिक जीवन का आकलन करने में करते हैं; उनकी प्राथमिकताओं को चुनते हैं और कार्रवाई के वैकल्पिक पाठ्यक्रम के बीच चयन करती हैं </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7596</TotalTime>
  <Words>1281</Words>
  <Application>Microsoft Office PowerPoint</Application>
  <PresentationFormat>On-screen Show (4:3)</PresentationFormat>
  <Paragraphs>120</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Opulent</vt:lpstr>
      <vt:lpstr>Curriculum &amp; knowledge पाठ्यक्रम और ज्ञान  </vt:lpstr>
      <vt:lpstr>PowerPoint Presentation</vt:lpstr>
      <vt:lpstr>Synopsis</vt:lpstr>
      <vt:lpstr>रूप-रेखा</vt:lpstr>
      <vt:lpstr>PowerPoint Presentation</vt:lpstr>
      <vt:lpstr>Introduction </vt:lpstr>
      <vt:lpstr>Continue……</vt:lpstr>
      <vt:lpstr>प्रस्तावना</vt:lpstr>
      <vt:lpstr>PowerPoint Presentation</vt:lpstr>
      <vt:lpstr>PowerPoint Presentation</vt:lpstr>
      <vt:lpstr>Nature Of Value </vt:lpstr>
      <vt:lpstr>Continue……</vt:lpstr>
      <vt:lpstr>मूल्य की प्रकृति</vt:lpstr>
      <vt:lpstr>PowerPoint Presentation</vt:lpstr>
      <vt:lpstr>morality</vt:lpstr>
      <vt:lpstr>Morality</vt:lpstr>
      <vt:lpstr>नैतिकता</vt:lpstr>
      <vt:lpstr>PowerPoint Presentation</vt:lpstr>
      <vt:lpstr>What is value? </vt:lpstr>
      <vt:lpstr> मूल्य क्या है?</vt:lpstr>
      <vt:lpstr>Why it is important?</vt:lpstr>
      <vt:lpstr>PowerPoint Presentation</vt:lpstr>
      <vt:lpstr>यह महत्वपूर्ण क्यों है?</vt:lpstr>
      <vt:lpstr>How value make people life worthwhile  </vt:lpstr>
      <vt:lpstr>Continue…</vt:lpstr>
      <vt:lpstr>PowerPoint Presentation</vt:lpstr>
      <vt:lpstr>कैसे मूल्य लोगों के जीवन को सार्थक बनाते हैं</vt:lpstr>
      <vt:lpstr>PowerPoint Presentation</vt:lpstr>
      <vt:lpstr>PowerPoint Presentation</vt:lpstr>
      <vt:lpstr>conclusion</vt:lpstr>
      <vt:lpstr>निष्कर्ष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&amp; knowledge</dc:title>
  <dc:creator>Sai</dc:creator>
  <cp:lastModifiedBy>SVPC</cp:lastModifiedBy>
  <cp:revision>133</cp:revision>
  <dcterms:created xsi:type="dcterms:W3CDTF">2020-05-15T10:45:51Z</dcterms:created>
  <dcterms:modified xsi:type="dcterms:W3CDTF">2020-08-10T07:55:36Z</dcterms:modified>
</cp:coreProperties>
</file>